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331" r:id="rId2"/>
    <p:sldId id="259" r:id="rId3"/>
    <p:sldId id="333" r:id="rId4"/>
    <p:sldId id="344" r:id="rId5"/>
    <p:sldId id="335" r:id="rId6"/>
    <p:sldId id="369" r:id="rId7"/>
    <p:sldId id="346" r:id="rId8"/>
    <p:sldId id="347" r:id="rId9"/>
    <p:sldId id="336" r:id="rId10"/>
    <p:sldId id="337" r:id="rId11"/>
    <p:sldId id="360" r:id="rId12"/>
    <p:sldId id="349" r:id="rId13"/>
    <p:sldId id="338" r:id="rId14"/>
    <p:sldId id="339" r:id="rId15"/>
    <p:sldId id="341" r:id="rId16"/>
    <p:sldId id="351" r:id="rId17"/>
    <p:sldId id="362" r:id="rId18"/>
    <p:sldId id="342" r:id="rId19"/>
    <p:sldId id="343" r:id="rId20"/>
    <p:sldId id="365" r:id="rId21"/>
    <p:sldId id="367" r:id="rId22"/>
    <p:sldId id="366" r:id="rId23"/>
    <p:sldId id="358" r:id="rId24"/>
    <p:sldId id="359" r:id="rId25"/>
    <p:sldId id="355" r:id="rId26"/>
    <p:sldId id="352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56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Heidi" initials="W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65B059"/>
    <a:srgbClr val="656569"/>
    <a:srgbClr val="FFCF11"/>
    <a:srgbClr val="FFE600"/>
    <a:srgbClr val="CAC8C8"/>
    <a:srgbClr val="005294"/>
    <a:srgbClr val="046615"/>
    <a:srgbClr val="FF6600"/>
    <a:srgbClr val="2DF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 autoAdjust="0"/>
    <p:restoredTop sz="86395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566" y="90"/>
      </p:cViewPr>
      <p:guideLst>
        <p:guide orient="horz" pos="4153"/>
        <p:guide pos="56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FA495-BE3C-5645-AD7A-575F665DDA6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6CA09-5408-C64D-8A58-8728EC5F3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E13B-1CFA-42F7-B945-17B5A683A4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4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reach the cure, the hazard functions are crossing over.  With crossing over hazards model, the standard log rank test is inefficient.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standard</a:t>
            </a:r>
            <a:r>
              <a:rPr lang="en-US" baseline="0" dirty="0" smtClean="0"/>
              <a:t> log-rank test is a weighted sum difference of hazard rates at each failure time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 short-term follow-up (before or just over the hazard crossing time point), the standard log-rank test us as efficient as </a:t>
            </a:r>
          </a:p>
          <a:p>
            <a:r>
              <a:rPr lang="en-US" baseline="0" dirty="0" smtClean="0"/>
              <a:t>The sign weighted log-rank test and optimal weighted log-rank test but it loss efficient for a long-term follow-up. </a:t>
            </a:r>
          </a:p>
          <a:p>
            <a:r>
              <a:rPr lang="en-US" baseline="0" dirty="0" smtClean="0"/>
              <a:t>While the sign weighted log-rank test does not loss much efficiency compared to the optimal weighted log-rank test.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 short-term follow-up (before or just over the hazard crossing time point), the standard log-rank test us as efficient as the sign weighted log-rank test and optimal weighted log-rank test but it loss efficient for a long-term follow-up. </a:t>
            </a:r>
          </a:p>
          <a:p>
            <a:r>
              <a:rPr lang="en-US" baseline="0" dirty="0" smtClean="0"/>
              <a:t>While the sign weighted log-rank test does not loss much efficiency compared to the optimal weighted log-rank test.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follow-up</a:t>
            </a:r>
            <a:r>
              <a:rPr lang="en-US" baseline="0" dirty="0" smtClean="0"/>
              <a:t> increases, the sample size decreases before crossing over, then start increasing for U0, for </a:t>
            </a:r>
            <a:r>
              <a:rPr lang="en-US" baseline="0" dirty="0" err="1" smtClean="0"/>
              <a:t>Uc</a:t>
            </a:r>
            <a:r>
              <a:rPr lang="en-US" baseline="0" dirty="0" smtClean="0"/>
              <a:t> but decreases again, always decrease for </a:t>
            </a:r>
            <a:r>
              <a:rPr lang="en-US" baseline="0" dirty="0" err="1" smtClean="0"/>
              <a:t>Uopt</a:t>
            </a:r>
            <a:r>
              <a:rPr lang="en-US" baseline="0" dirty="0" smtClean="0"/>
              <a:t> after crossing over.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4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Empirical</a:t>
            </a:r>
            <a:r>
              <a:rPr lang="en-US" baseline="0" dirty="0" smtClean="0"/>
              <a:t> power vs. follow-up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you saw the KM curves, do you still feel it is right or comfortable for the original design?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9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wrong information to make the conclusion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traditional survival distribution</a:t>
            </a:r>
            <a:r>
              <a:rPr lang="en-US" baseline="0" dirty="0" smtClean="0"/>
              <a:t>, all subjects will experience the event with long-term follow-up.</a:t>
            </a:r>
            <a:endParaRPr lang="en-US" dirty="0" smtClean="0"/>
          </a:p>
          <a:p>
            <a:r>
              <a:rPr lang="en-US" dirty="0" smtClean="0"/>
              <a:t>Traditional</a:t>
            </a:r>
            <a:r>
              <a:rPr lang="en-US" baseline="0" dirty="0" smtClean="0"/>
              <a:t> survival model (PHM) works well for traditional cancer treatment such as </a:t>
            </a:r>
            <a:r>
              <a:rPr lang="en-US" dirty="0" smtClean="0"/>
              <a:t>Chemotherapy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Chemo+radiation</a:t>
            </a:r>
            <a:r>
              <a:rPr lang="en-US" baseline="0" dirty="0" smtClean="0"/>
              <a:t> therapy. Treatment is quantified by the Hazard ratio.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6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2015 JCO paper,</a:t>
            </a:r>
            <a:r>
              <a:rPr lang="en-US" baseline="0" dirty="0" smtClean="0"/>
              <a:t> authors mentioned that “There is ….”. Therefore, the PHCRM is appropriate to be used for the trial design.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is determined by number of events</a:t>
            </a:r>
            <a:r>
              <a:rPr lang="en-US" baseline="0" dirty="0" smtClean="0"/>
              <a:t> instead of sample size.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1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Innovative</a:t>
            </a:r>
            <a:r>
              <a:rPr lang="en-US" baseline="0" dirty="0" smtClean="0"/>
              <a:t> research with immuno-oncology agents advanced the cancer treatment with immunotherapy. </a:t>
            </a:r>
            <a:r>
              <a:rPr lang="en-US" dirty="0" smtClean="0"/>
              <a:t>The “Big</a:t>
            </a:r>
            <a:r>
              <a:rPr lang="en-US" baseline="0" dirty="0" smtClean="0"/>
              <a:t> guns” from our immune system to flight cancer are T-cells. However, tumor cell is smart and will bind to T-cells to deactivate the T-cells. Immunotherapy drugs prevent binding tumor cells to T-cells and deactivating T-cells.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randomized phase III trial for patients with advanced melanoma.</a:t>
            </a:r>
            <a:r>
              <a:rPr lang="en-US" baseline="0" dirty="0" smtClean="0"/>
              <a:t> A total 502 patients were randomly assigned 1:1 to receive </a:t>
            </a:r>
            <a:r>
              <a:rPr lang="en-US" baseline="0" dirty="0" err="1" smtClean="0"/>
              <a:t>ipilimumab</a:t>
            </a:r>
            <a:r>
              <a:rPr lang="en-US" baseline="0" dirty="0" smtClean="0"/>
              <a:t> +</a:t>
            </a:r>
            <a:r>
              <a:rPr lang="en-US" baseline="0" dirty="0" err="1" smtClean="0"/>
              <a:t>dacarbazine</a:t>
            </a:r>
            <a:r>
              <a:rPr lang="en-US" baseline="0" dirty="0" smtClean="0"/>
              <a:t> or placebo + </a:t>
            </a:r>
            <a:r>
              <a:rPr lang="en-US" baseline="0" dirty="0" err="1" smtClean="0"/>
              <a:t>dacarbazine</a:t>
            </a:r>
            <a:r>
              <a:rPr lang="en-US" baseline="0" dirty="0" smtClean="0"/>
              <a:t>. The primary endpoint is overall survival.  </a:t>
            </a:r>
            <a:r>
              <a:rPr lang="en-US" dirty="0" err="1" smtClean="0"/>
              <a:t>Ipilmumab</a:t>
            </a:r>
            <a:r>
              <a:rPr lang="en-US" dirty="0" smtClean="0"/>
              <a:t> is a monoclonal</a:t>
            </a:r>
            <a:r>
              <a:rPr lang="en-US" baseline="0" dirty="0" smtClean="0"/>
              <a:t> antibody which activate the immune-system.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randomized phase III trial for patients with advanced melanoma.</a:t>
            </a:r>
            <a:r>
              <a:rPr lang="en-US" baseline="0" dirty="0" smtClean="0"/>
              <a:t> A total 502 patients were randomly assigned 1:1 to receive </a:t>
            </a:r>
            <a:r>
              <a:rPr lang="en-US" baseline="0" dirty="0" err="1" smtClean="0"/>
              <a:t>ipilimumab</a:t>
            </a:r>
            <a:r>
              <a:rPr lang="en-US" baseline="0" dirty="0" smtClean="0"/>
              <a:t> +</a:t>
            </a:r>
            <a:r>
              <a:rPr lang="en-US" baseline="0" dirty="0" err="1" smtClean="0"/>
              <a:t>dacarbazine</a:t>
            </a:r>
            <a:r>
              <a:rPr lang="en-US" baseline="0" dirty="0" smtClean="0"/>
              <a:t> or placebo + </a:t>
            </a:r>
            <a:r>
              <a:rPr lang="en-US" baseline="0" dirty="0" err="1" smtClean="0"/>
              <a:t>dacarbazine</a:t>
            </a:r>
            <a:r>
              <a:rPr lang="en-US" baseline="0" dirty="0" smtClean="0"/>
              <a:t>. The primary endpoint is overall survival.  </a:t>
            </a:r>
            <a:r>
              <a:rPr lang="en-US" dirty="0" err="1" smtClean="0"/>
              <a:t>Ipilmumab</a:t>
            </a:r>
            <a:r>
              <a:rPr lang="en-US" dirty="0" smtClean="0"/>
              <a:t> is a monoclonal</a:t>
            </a:r>
            <a:r>
              <a:rPr lang="en-US" baseline="0" dirty="0" smtClean="0"/>
              <a:t> antibody which activate the immune-system.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Non-PH</a:t>
            </a:r>
            <a:r>
              <a:rPr lang="en-US" baseline="0" dirty="0" smtClean="0"/>
              <a:t> model, we have to calculate sample size first, then the number of events.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long-term survivors, an ap</a:t>
            </a:r>
            <a:r>
              <a:rPr lang="en-US" baseline="0" dirty="0" smtClean="0"/>
              <a:t>propriate s</a:t>
            </a:r>
            <a:r>
              <a:rPr lang="en-US" dirty="0" smtClean="0"/>
              <a:t>urvival distribution function is a mixture cure model.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treatment effect is characterized by the hazard ratio of uncured patients and </a:t>
            </a:r>
          </a:p>
          <a:p>
            <a:r>
              <a:rPr lang="en-US" baseline="0" dirty="0" smtClean="0"/>
              <a:t>cure rate of long-term survivors. Such model is called PHCR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6CA09-5408-C64D-8A58-8728EC5F30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56501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None/>
              <a:defRPr sz="1600" b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62438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82575" y="228600"/>
            <a:ext cx="4235450" cy="41878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6127750"/>
            <a:ext cx="4038600" cy="492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4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NCI Cancer Center Support Grant Site Visit</a:t>
            </a:r>
          </a:p>
          <a:p>
            <a:pPr lvl="0"/>
            <a:r>
              <a:rPr lang="en-US" dirty="0"/>
              <a:t>February 6, 2018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9"/>
          <a:stretch/>
        </p:blipFill>
        <p:spPr>
          <a:xfrm>
            <a:off x="492369" y="4672715"/>
            <a:ext cx="3505200" cy="885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594214"/>
            <a:ext cx="26670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L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155"/>
            <a:ext cx="9143999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39950" y="3860800"/>
            <a:ext cx="5915025" cy="18399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Rina Plattner, PhD</a:t>
            </a:r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Focus on cancer surveillance and cancer control research</a:t>
            </a:r>
          </a:p>
          <a:p>
            <a:pPr lvl="1"/>
            <a:r>
              <a:rPr lang="en-US" dirty="0"/>
              <a:t>Recruiting patients for population-based studies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39950" y="1890713"/>
            <a:ext cx="5915025" cy="1839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Rina Plattner, PhD</a:t>
            </a:r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Focus on cancer surveillance and cancer control research</a:t>
            </a:r>
          </a:p>
          <a:p>
            <a:pPr lvl="1"/>
            <a:r>
              <a:rPr lang="en-US" dirty="0"/>
              <a:t>Recruiting patients for population-based studies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8474" y="1890713"/>
            <a:ext cx="1493838" cy="18399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8474" y="3871833"/>
            <a:ext cx="1493838" cy="1839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0568" y="173432"/>
            <a:ext cx="7813431" cy="6748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335" y="1582616"/>
            <a:ext cx="7556313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30403" y="848241"/>
            <a:ext cx="7813624" cy="479425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/>
            </a:lvl1pPr>
          </a:lstStyle>
          <a:p>
            <a:pPr lvl="0"/>
            <a:r>
              <a:rPr lang="en-US" dirty="0"/>
              <a:t>Click to edit collaborators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0" y="6400800"/>
            <a:ext cx="9143999" cy="228600"/>
          </a:xfrm>
          <a:solidFill>
            <a:srgbClr val="656569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4"/>
                </a:solidFill>
              </a:defRPr>
            </a:lvl1pPr>
            <a:lvl2pPr marL="7938" indent="0"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0" y="6172200"/>
            <a:ext cx="7061200" cy="228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7938" indent="0"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0" y="6629400"/>
            <a:ext cx="9143999" cy="228600"/>
          </a:xfrm>
          <a:solidFill>
            <a:srgbClr val="656569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7938" indent="0">
              <a:spcBef>
                <a:spcPts val="0"/>
              </a:spcBef>
              <a:buNone/>
              <a:tabLst/>
              <a:defRPr sz="1400">
                <a:solidFill>
                  <a:schemeClr val="bg1"/>
                </a:solidFill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Franklin Gothic Medium Regular"/>
              </a:defRPr>
            </a:lvl1pPr>
          </a:lstStyle>
          <a:p>
            <a:fld id="{A110BE9F-FB53-4AE1-9E9B-866193C7219E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Franklin Gothic Medium Regular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ranklin Gothic Medium Regular"/>
              </a:defRPr>
            </a:lvl1pPr>
          </a:lstStyle>
          <a:p>
            <a:fld id="{AC0E819B-CB9C-432C-A673-56B0E37A9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3"/>
            <a:ext cx="9143999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0852" y="-4530853"/>
            <a:ext cx="91442" cy="9153146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0" i="0" dirty="0">
              <a:solidFill>
                <a:srgbClr val="005294"/>
              </a:solidFill>
              <a:latin typeface="Franklin Gothic Medium Regular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0850" y="-4439410"/>
            <a:ext cx="91441" cy="9153144"/>
          </a:xfrm>
          <a:prstGeom prst="rect">
            <a:avLst/>
          </a:prstGeom>
          <a:solidFill>
            <a:srgbClr val="6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0" i="0" dirty="0">
              <a:solidFill>
                <a:srgbClr val="005294"/>
              </a:solidFill>
              <a:latin typeface="Franklin Gothic Medium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8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0033A0"/>
          </a:solidFill>
          <a:latin typeface="Franklin Gothic Medium"/>
          <a:ea typeface="+mj-ea"/>
          <a:cs typeface="Franklin Gothic Medium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033A0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0033A0"/>
        </a:buClr>
        <a:buSzPct val="75000"/>
        <a:buFont typeface="PingFangSC-Regular" charset="-122"/>
        <a:buChar char="－"/>
        <a:defRPr sz="1800" kern="12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0033A0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0033A0"/>
        </a:buClr>
        <a:buSzPct val="75000"/>
        <a:buFont typeface="Arial" charset="0"/>
        <a:buChar char="•"/>
        <a:defRPr sz="1800" kern="12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033A0"/>
        </a:buClr>
        <a:buSzPct val="75000"/>
        <a:buFont typeface="Courier New" charset="0"/>
        <a:buChar char="o"/>
        <a:defRPr sz="1800" kern="12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BFB14E-519D-DF4B-AC08-BC4FDDE98B13}"/>
              </a:ext>
            </a:extLst>
          </p:cNvPr>
          <p:cNvSpPr txBox="1">
            <a:spLocks/>
          </p:cNvSpPr>
          <p:nvPr/>
        </p:nvSpPr>
        <p:spPr>
          <a:xfrm>
            <a:off x="-378130" y="1375810"/>
            <a:ext cx="10108504" cy="1041623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algn="ctr"/>
            <a:r>
              <a:rPr lang="en-US" sz="3600" dirty="0" smtClean="0"/>
              <a:t>Cancer Immunotherapy Trial Design </a:t>
            </a:r>
          </a:p>
          <a:p>
            <a:pPr algn="ctr"/>
            <a:r>
              <a:rPr lang="en-US" sz="3600" dirty="0"/>
              <a:t>w</a:t>
            </a:r>
            <a:r>
              <a:rPr lang="en-US" sz="3600" dirty="0" smtClean="0"/>
              <a:t>ith Long-Term </a:t>
            </a:r>
            <a:r>
              <a:rPr lang="en-US" sz="3600" dirty="0"/>
              <a:t>S</a:t>
            </a:r>
            <a:r>
              <a:rPr lang="en-US" sz="3600" dirty="0" smtClean="0"/>
              <a:t>urvivors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64654" y="3861029"/>
            <a:ext cx="602293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 smtClean="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Statistical </a:t>
            </a:r>
            <a:r>
              <a:rPr lang="en-US" sz="2400" dirty="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Practice in Cancer </a:t>
            </a:r>
            <a:r>
              <a:rPr lang="en-US" sz="2400" dirty="0" smtClean="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Conference</a:t>
            </a:r>
          </a:p>
          <a:p>
            <a:pPr algn="ctr" defTabSz="914400">
              <a:spcBef>
                <a:spcPct val="0"/>
              </a:spcBef>
            </a:pPr>
            <a:r>
              <a:rPr lang="en-US" sz="2000" dirty="0" smtClean="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Jianrong  Wu</a:t>
            </a:r>
          </a:p>
          <a:p>
            <a:pPr algn="ctr" defTabSz="914400">
              <a:spcBef>
                <a:spcPct val="0"/>
              </a:spcBef>
            </a:pPr>
            <a:r>
              <a:rPr lang="en-US" sz="2000" dirty="0" smtClean="0">
                <a:solidFill>
                  <a:srgbClr val="0033A0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BBSRF</a:t>
            </a:r>
            <a:endParaRPr lang="en-US" sz="2000" dirty="0">
              <a:solidFill>
                <a:srgbClr val="0033A0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  <a:p>
            <a:r>
              <a:rPr lang="en-US" sz="2400" b="1" dirty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 </a:t>
            </a:r>
            <a:r>
              <a:rPr lang="en-US" sz="2400" b="1" dirty="0" smtClean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                   </a:t>
            </a:r>
            <a:r>
              <a:rPr lang="en-US" sz="2000" b="1" dirty="0" smtClean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University of Kentucky </a:t>
            </a:r>
          </a:p>
          <a:p>
            <a:pPr algn="ctr"/>
            <a:r>
              <a:rPr lang="en-US" sz="2000" b="1" dirty="0" smtClean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  Feb 28-29, </a:t>
            </a:r>
            <a:r>
              <a:rPr lang="en-US" sz="2000" b="1" dirty="0" smtClean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2020</a:t>
            </a:r>
          </a:p>
          <a:p>
            <a:pPr algn="ctr"/>
            <a:r>
              <a:rPr lang="en-US" sz="1600" b="1" dirty="0" smtClean="0">
                <a:solidFill>
                  <a:srgbClr val="0033A0"/>
                </a:solidFill>
                <a:latin typeface="Franklin Gothic Medium Regular"/>
                <a:ea typeface="Didot" charset="0"/>
                <a:cs typeface="Didot" charset="0"/>
              </a:rPr>
              <a:t>(joint work with Xue Ding)</a:t>
            </a:r>
            <a:endParaRPr lang="en-US" sz="1600" b="1" dirty="0">
              <a:solidFill>
                <a:srgbClr val="0033A0"/>
              </a:solidFill>
              <a:latin typeface="Franklin Gothic Medium Regular"/>
              <a:ea typeface="Didot" charset="0"/>
              <a:cs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Sample Size Formula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8331" y="1656459"/>
            <a:ext cx="4086361" cy="1505387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17" y="3279262"/>
            <a:ext cx="6794102" cy="234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5059" y="5741122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events d=np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04263" y="1878754"/>
            <a:ext cx="36944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Sample Size Formula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8331" y="1656459"/>
            <a:ext cx="4086361" cy="1505387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17" y="3279262"/>
            <a:ext cx="6794102" cy="234444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3225059" y="5741122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events d=np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4263" y="1878754"/>
            <a:ext cx="3694496" cy="10607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20485" y="3374265"/>
            <a:ext cx="12878" cy="224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General Sample Size Formula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sample size formula can be applied to n</a:t>
            </a:r>
            <a:r>
              <a:rPr lang="en-US" dirty="0" smtClean="0"/>
              <a:t>on-PH </a:t>
            </a:r>
            <a:r>
              <a:rPr lang="en-US" dirty="0"/>
              <a:t>model as well </a:t>
            </a:r>
            <a:r>
              <a:rPr lang="en-US" dirty="0" smtClean="0"/>
              <a:t>as PH </a:t>
            </a:r>
            <a:r>
              <a:rPr lang="en-US" dirty="0"/>
              <a:t>model.</a:t>
            </a:r>
          </a:p>
          <a:p>
            <a:r>
              <a:rPr lang="en-US" dirty="0"/>
              <a:t>The new formula provides more accurate sample size estimation under PH model than </a:t>
            </a:r>
            <a:r>
              <a:rPr lang="en-US" dirty="0" err="1"/>
              <a:t>Schoenfeld’s</a:t>
            </a:r>
            <a:r>
              <a:rPr lang="en-US" dirty="0"/>
              <a:t> formula particular for a </a:t>
            </a:r>
            <a:r>
              <a:rPr lang="en-US" dirty="0" smtClean="0"/>
              <a:t>small </a:t>
            </a:r>
            <a:r>
              <a:rPr lang="en-US" dirty="0"/>
              <a:t>hazard ratio (large effect size) and unbalanced design.</a:t>
            </a:r>
          </a:p>
          <a:p>
            <a:r>
              <a:rPr lang="en-US" dirty="0"/>
              <a:t>The new formula can be applied to any non-PH model, e.g., delayed treatment effect model, long-term survival model, crossing hazards model, with an appropriate weight function.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Hazards Cure Rate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804" y="4600299"/>
            <a:ext cx="2089217" cy="373471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771" y="4973770"/>
            <a:ext cx="1217325" cy="370024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964091" y="4739213"/>
            <a:ext cx="289711" cy="5222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3760" y="481568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PHCRM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88" y="1004552"/>
            <a:ext cx="5602703" cy="559278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9134" y="4368888"/>
            <a:ext cx="2065923" cy="369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140" y="4752075"/>
            <a:ext cx="1219306" cy="371888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>
            <a:off x="4164505" y="4478079"/>
            <a:ext cx="289711" cy="5222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2235" y="455688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PHCRM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Hazards Cure Rate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3599" y="1298989"/>
            <a:ext cx="5179025" cy="5169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249" y="1096748"/>
            <a:ext cx="53816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Sign Weighted LRT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crossing hazards, a change sign weighted log-rank test is more efficient, with weight function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Optimal weighted log-rank test with                                       ,, where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66" y="2925305"/>
            <a:ext cx="3633904" cy="71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83" y="4784798"/>
            <a:ext cx="5587374" cy="105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374" y="3921099"/>
            <a:ext cx="2482783" cy="5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2210" y="979769"/>
            <a:ext cx="6939577" cy="55216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80924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84190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5180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5" idx="2"/>
          </p:cNvCxnSpPr>
          <p:nvPr/>
        </p:nvCxnSpPr>
        <p:spPr>
          <a:xfrm>
            <a:off x="788089" y="2987899"/>
            <a:ext cx="1452693" cy="649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0531" y="2341568"/>
            <a:ext cx="135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term </a:t>
            </a:r>
          </a:p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91104" y="2987899"/>
            <a:ext cx="620886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65944" y="2987899"/>
            <a:ext cx="631065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26548" y="2987899"/>
            <a:ext cx="631065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0845" y="3003348"/>
            <a:ext cx="1452693" cy="1562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2210" y="977017"/>
            <a:ext cx="6939577" cy="55216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743200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84190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5180" y="2987899"/>
            <a:ext cx="631065" cy="340002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43200" y="5293895"/>
            <a:ext cx="631065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84190" y="5281039"/>
            <a:ext cx="631065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25179" y="5281039"/>
            <a:ext cx="631065" cy="1094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531" y="5044574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ong term </a:t>
            </a:r>
          </a:p>
          <a:p>
            <a:r>
              <a:rPr lang="en-US" dirty="0" smtClean="0"/>
              <a:t>Follow-up</a:t>
            </a:r>
            <a:endParaRPr lang="en-US" dirty="0"/>
          </a:p>
        </p:txBody>
      </p:sp>
      <p:cxnSp>
        <p:nvCxnSpPr>
          <p:cNvPr id="5" name="Straight Arrow Connector 4"/>
          <p:cNvCxnSpPr>
            <a:stCxn id="12" idx="2"/>
          </p:cNvCxnSpPr>
          <p:nvPr/>
        </p:nvCxnSpPr>
        <p:spPr>
          <a:xfrm>
            <a:off x="775136" y="5690905"/>
            <a:ext cx="1425453" cy="247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vs Length of Follow-up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414" y="894784"/>
            <a:ext cx="5295700" cy="52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Power vs Length of Follow-up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989" y="1157321"/>
            <a:ext cx="5998086" cy="48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539D-7EF7-4B4A-A093-EB4FEC9A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722"/>
            <a:ext cx="9143999" cy="1116106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0457C-9392-2149-A3B6-2AA7E2783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9" y="697741"/>
            <a:ext cx="7738917" cy="4870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Traditional survival trial design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Immunotherapy</a:t>
            </a:r>
          </a:p>
          <a:p>
            <a:r>
              <a:rPr lang="en-US" sz="3200" dirty="0" smtClean="0"/>
              <a:t> Challenge for immunotherapy trial design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en-US" sz="3200" dirty="0" smtClean="0"/>
              <a:t>rial design with long-term survivors  </a:t>
            </a:r>
          </a:p>
          <a:p>
            <a:r>
              <a:rPr lang="en-US" sz="3200" dirty="0" smtClean="0"/>
              <a:t> Simulation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Case Study </a:t>
            </a:r>
          </a:p>
          <a:p>
            <a:r>
              <a:rPr lang="en-US" sz="3200" dirty="0" smtClean="0"/>
              <a:t> 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Melanoma Trial </a:t>
            </a:r>
            <a:endParaRPr lang="en-US" dirty="0"/>
          </a:p>
        </p:txBody>
      </p:sp>
      <p:pic>
        <p:nvPicPr>
          <p:cNvPr id="6" name="Content Placeholder 3" descr="Fig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4" y="1662881"/>
            <a:ext cx="6297769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6755" y="5959621"/>
            <a:ext cx="497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    Robert et al NEJM 2011; 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/>
              </a:rPr>
              <a:t>Maio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et al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JCO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907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871167"/>
            <a:ext cx="9144793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95" y="398849"/>
            <a:ext cx="5139136" cy="616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02" y="2198757"/>
            <a:ext cx="3145809" cy="414563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Melanoma Trial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Study design: Assuming overall survival follows exponential distribution with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median survival of 8 months</a:t>
            </a:r>
            <a:r>
              <a:rPr lang="en-US" sz="2800" dirty="0" smtClean="0"/>
              <a:t> for </a:t>
            </a:r>
            <a:r>
              <a:rPr lang="en-US" sz="2800" dirty="0" err="1" smtClean="0"/>
              <a:t>dacarbazine</a:t>
            </a:r>
            <a:r>
              <a:rPr lang="en-US" sz="2800" dirty="0" smtClean="0"/>
              <a:t> plus placebo. </a:t>
            </a:r>
            <a:r>
              <a:rPr lang="en-US" sz="2800" dirty="0"/>
              <a:t>W</a:t>
            </a:r>
            <a:r>
              <a:rPr lang="en-US" sz="2800" dirty="0" smtClean="0"/>
              <a:t>ith two-sided type I error of 5%,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17 months accrual and follow-up</a:t>
            </a:r>
            <a:r>
              <a:rPr lang="en-US" sz="2800" dirty="0" smtClean="0"/>
              <a:t>, a total of </a:t>
            </a:r>
            <a:r>
              <a:rPr lang="en-US" sz="2800" dirty="0" smtClean="0">
                <a:solidFill>
                  <a:srgbClr val="FF0000"/>
                </a:solidFill>
              </a:rPr>
              <a:t>500</a:t>
            </a:r>
            <a:r>
              <a:rPr lang="en-US" sz="2800" dirty="0" smtClean="0"/>
              <a:t> patients (1:1 allocation ratio) and </a:t>
            </a:r>
            <a:r>
              <a:rPr lang="en-US" sz="2800" dirty="0" smtClean="0">
                <a:solidFill>
                  <a:srgbClr val="FF0000"/>
                </a:solidFill>
              </a:rPr>
              <a:t>414</a:t>
            </a:r>
            <a:r>
              <a:rPr lang="en-US" sz="2800" dirty="0" smtClean="0"/>
              <a:t> deaths are needed to provide 90% power to increase in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median survival to 11 months</a:t>
            </a:r>
            <a:r>
              <a:rPr lang="en-US" sz="2800" dirty="0" smtClean="0"/>
              <a:t> for </a:t>
            </a:r>
            <a:r>
              <a:rPr lang="en-US" sz="2800" dirty="0" err="1" smtClean="0"/>
              <a:t>dacarbazine</a:t>
            </a:r>
            <a:r>
              <a:rPr lang="en-US" sz="2800" dirty="0" smtClean="0"/>
              <a:t> plus </a:t>
            </a:r>
            <a:r>
              <a:rPr lang="en-US" sz="2800" dirty="0" err="1" smtClean="0"/>
              <a:t>ipilimumab</a:t>
            </a:r>
            <a:r>
              <a:rPr lang="en-US" sz="2800" dirty="0"/>
              <a:t> </a:t>
            </a:r>
            <a:r>
              <a:rPr lang="en-US" sz="2800" dirty="0" smtClean="0"/>
              <a:t>using log-rank test. </a:t>
            </a:r>
          </a:p>
        </p:txBody>
      </p:sp>
    </p:spTree>
    <p:extLst>
      <p:ext uri="{BB962C8B-B14F-4D97-AF65-F5344CB8AC3E}">
        <p14:creationId xmlns:p14="http://schemas.microsoft.com/office/powerpoint/2010/main" val="25067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Sample size was calculated under </a:t>
            </a:r>
            <a:r>
              <a:rPr lang="en-US" dirty="0" smtClean="0">
                <a:solidFill>
                  <a:srgbClr val="FF0000"/>
                </a:solidFill>
              </a:rPr>
              <a:t>exponential PH model</a:t>
            </a:r>
            <a:r>
              <a:rPr lang="en-US" dirty="0" smtClean="0"/>
              <a:t> using </a:t>
            </a:r>
            <a:r>
              <a:rPr lang="en-US" dirty="0" err="1" smtClean="0"/>
              <a:t>Schoenfeld</a:t>
            </a:r>
            <a:r>
              <a:rPr lang="en-US" dirty="0" smtClean="0"/>
              <a:t> formula. The analysis was performed after</a:t>
            </a:r>
            <a:r>
              <a:rPr lang="en-US" dirty="0"/>
              <a:t> </a:t>
            </a:r>
            <a:r>
              <a:rPr lang="en-US" dirty="0" smtClean="0"/>
              <a:t>414 deaths occurred (502 patients)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37 months follow-up </a:t>
            </a:r>
            <a:r>
              <a:rPr lang="en-US" dirty="0" smtClean="0"/>
              <a:t>after the last patient was enrolled (</a:t>
            </a:r>
            <a:r>
              <a:rPr lang="en-US" dirty="0" smtClean="0">
                <a:solidFill>
                  <a:srgbClr val="FF0000"/>
                </a:solidFill>
              </a:rPr>
              <a:t>event-driven approach</a:t>
            </a:r>
            <a:r>
              <a:rPr lang="en-US" dirty="0" smtClean="0"/>
              <a:t>).  </a:t>
            </a:r>
          </a:p>
          <a:p>
            <a:r>
              <a:rPr lang="en-US" dirty="0" smtClean="0">
                <a:solidFill>
                  <a:srgbClr val="0033A0"/>
                </a:solidFill>
              </a:rPr>
              <a:t>Median OS was significantly longer </a:t>
            </a:r>
            <a:r>
              <a:rPr lang="en-US" dirty="0" smtClean="0"/>
              <a:t>in patients receiving </a:t>
            </a:r>
            <a:r>
              <a:rPr lang="en-US" dirty="0" err="1" smtClean="0"/>
              <a:t>ipilimumab</a:t>
            </a:r>
            <a:r>
              <a:rPr lang="en-US" dirty="0" smtClean="0"/>
              <a:t> + </a:t>
            </a:r>
            <a:r>
              <a:rPr lang="en-US" dirty="0" err="1" smtClean="0"/>
              <a:t>dacarbazine</a:t>
            </a:r>
            <a:r>
              <a:rPr lang="en-US" dirty="0" smtClean="0"/>
              <a:t> than </a:t>
            </a:r>
            <a:r>
              <a:rPr lang="en-US" dirty="0"/>
              <a:t>in patients receiving placebo </a:t>
            </a:r>
            <a:r>
              <a:rPr lang="en-US" dirty="0" smtClean="0"/>
              <a:t>+ </a:t>
            </a:r>
            <a:r>
              <a:rPr lang="en-US" dirty="0" err="1" smtClean="0"/>
              <a:t>dacarbazine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median OS 11.2  vs. 9.1 months, hazard ratio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0.72;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P&lt;0.001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33A0"/>
                </a:solidFill>
              </a:rPr>
              <a:t>NEJM, 2011</a:t>
            </a:r>
            <a:r>
              <a:rPr lang="en-US" dirty="0" smtClean="0"/>
              <a:t>). </a:t>
            </a:r>
            <a:r>
              <a:rPr lang="en-US" dirty="0" smtClean="0">
                <a:solidFill>
                  <a:srgbClr val="FF0000"/>
                </a:solidFill>
              </a:rPr>
              <a:t>Is appropriate to estimate HR using Cox model? Is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-value calculated from Cox model?</a:t>
            </a:r>
          </a:p>
          <a:p>
            <a:r>
              <a:rPr lang="en-US" dirty="0" smtClean="0"/>
              <a:t>5-year OS rate was 18.2% vs. 8.8%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(P=0.002)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A0"/>
                </a:solidFill>
              </a:rPr>
              <a:t>JCO, 2015</a:t>
            </a:r>
            <a:r>
              <a:rPr lang="en-US" dirty="0" smtClean="0"/>
              <a:t>). </a:t>
            </a:r>
            <a:r>
              <a:rPr lang="en-US" dirty="0" smtClean="0">
                <a:solidFill>
                  <a:srgbClr val="FF0000"/>
                </a:solidFill>
              </a:rPr>
              <a:t>(post ad hoc analysis! P-value from long rank test? 1-year, 2-year, 3-year, 4-year OS rates are also reported.)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Design under PHCRM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is evidence from nonrandomized studies that a proportion of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ipilimumab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-treated patients with advanced melanoma experience long-term survival (JCO, 2015). </a:t>
            </a:r>
          </a:p>
          <a:p>
            <a:r>
              <a:rPr lang="en-US" dirty="0" smtClean="0"/>
              <a:t>Consider the Weibull PHCRM:</a:t>
            </a:r>
          </a:p>
          <a:p>
            <a:r>
              <a:rPr lang="en-US" dirty="0" smtClean="0"/>
              <a:t>Assuming, the median OS of control is 9.1 (months) for uncured patients and cure rate is 12% for control group, the trial is designed to detect a hazard ratio 0.72 for uncured patients and increase cure rate to 18%. Uniform accrual with accrual period of 17 months and follow-up 37 months, then, a total of </a:t>
            </a:r>
            <a:r>
              <a:rPr lang="en-US" dirty="0" smtClean="0">
                <a:solidFill>
                  <a:srgbClr val="FF0000"/>
                </a:solidFill>
              </a:rPr>
              <a:t>405 patients (340 deaths) </a:t>
            </a:r>
            <a:r>
              <a:rPr lang="en-US" dirty="0" smtClean="0"/>
              <a:t>are needed for this randomized trial (1:1 allocation ratio) with 90% power and two-sided type I error rate of 5% by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the change sign weighted log-rank test.</a:t>
            </a:r>
            <a:r>
              <a:rPr lang="en-US" dirty="0" smtClean="0"/>
              <a:t> 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New Model and New Design saves 100 patients !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3" y="2920364"/>
            <a:ext cx="2602656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Immunotherapy trial with long-term survivors could result in crossing over of hazards.</a:t>
            </a:r>
          </a:p>
          <a:p>
            <a:r>
              <a:rPr lang="en-US" dirty="0" smtClean="0"/>
              <a:t>Traditional event-driven trial design is no longer applied.</a:t>
            </a:r>
          </a:p>
          <a:p>
            <a:r>
              <a:rPr lang="en-US" dirty="0" smtClean="0"/>
              <a:t>Treatment effect can be quantified by hazard ratio and cure rate.</a:t>
            </a:r>
          </a:p>
          <a:p>
            <a:r>
              <a:rPr lang="en-US" dirty="0" smtClean="0"/>
              <a:t>To detect long-term survival improvement, a change sign weighed log-rank test is more efficient.</a:t>
            </a:r>
          </a:p>
          <a:p>
            <a:r>
              <a:rPr lang="en-US" dirty="0"/>
              <a:t>L</a:t>
            </a:r>
            <a:r>
              <a:rPr lang="en-US" dirty="0" smtClean="0"/>
              <a:t>ong-term follow-up is necessary to confirm the long-term survival.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Sun S, Liu G, </a:t>
            </a:r>
            <a:r>
              <a:rPr lang="en-US" dirty="0" err="1"/>
              <a:t>Lyu</a:t>
            </a:r>
            <a:r>
              <a:rPr lang="en-US" dirty="0"/>
              <a:t> T, Xue F, </a:t>
            </a:r>
            <a:r>
              <a:rPr lang="en-US" dirty="0" err="1"/>
              <a:t>Yeh</a:t>
            </a:r>
            <a:r>
              <a:rPr lang="en-US" dirty="0"/>
              <a:t> F, Rao </a:t>
            </a:r>
            <a:r>
              <a:rPr lang="en-US" dirty="0" smtClean="0"/>
              <a:t>S. Design </a:t>
            </a:r>
            <a:r>
              <a:rPr lang="en-US" dirty="0"/>
              <a:t>consideration in clinical trials with cure rate survival data: A case study in </a:t>
            </a:r>
            <a:r>
              <a:rPr lang="en-US" dirty="0" smtClean="0"/>
              <a:t>oncology. </a:t>
            </a:r>
            <a:r>
              <a:rPr lang="en-US" i="1" dirty="0" smtClean="0"/>
              <a:t>Pharmaceutical Statistics</a:t>
            </a:r>
            <a:r>
              <a:rPr lang="en-US" dirty="0" smtClean="0"/>
              <a:t>, </a:t>
            </a:r>
            <a:r>
              <a:rPr lang="en-US" dirty="0"/>
              <a:t>2018; </a:t>
            </a:r>
            <a:r>
              <a:rPr lang="en-US" dirty="0" smtClean="0"/>
              <a:t>17:94-104.</a:t>
            </a:r>
          </a:p>
          <a:p>
            <a:r>
              <a:rPr lang="en-US" dirty="0"/>
              <a:t>Wu J. Sample size calculation for testing differences between cure rates with the optimal log-rank test. </a:t>
            </a:r>
            <a:r>
              <a:rPr lang="en-US" i="1" dirty="0" smtClean="0"/>
              <a:t>Journal </a:t>
            </a:r>
            <a:r>
              <a:rPr lang="en-US" i="1" dirty="0"/>
              <a:t>of Biopharmaceutical </a:t>
            </a:r>
            <a:r>
              <a:rPr lang="en-US" i="1" dirty="0" smtClean="0"/>
              <a:t>Statistics,</a:t>
            </a:r>
            <a:r>
              <a:rPr lang="en-US" dirty="0" smtClean="0"/>
              <a:t> 2017 27:124-134.</a:t>
            </a:r>
          </a:p>
          <a:p>
            <a:r>
              <a:rPr lang="en-US" dirty="0"/>
              <a:t>Wang S, Zhang J, Lu </a:t>
            </a:r>
            <a:r>
              <a:rPr lang="en-US" dirty="0" smtClean="0"/>
              <a:t>W. Sample </a:t>
            </a:r>
            <a:r>
              <a:rPr lang="en-US" dirty="0"/>
              <a:t>size calculation for the proportional hazards cure </a:t>
            </a:r>
            <a:r>
              <a:rPr lang="en-US" dirty="0" smtClean="0"/>
              <a:t>model. </a:t>
            </a:r>
            <a:r>
              <a:rPr lang="en-US" i="1" dirty="0" smtClean="0"/>
              <a:t>Statistics </a:t>
            </a:r>
            <a:r>
              <a:rPr lang="en-US" i="1" dirty="0"/>
              <a:t>in </a:t>
            </a:r>
            <a:r>
              <a:rPr lang="en-US" i="1" dirty="0" smtClean="0"/>
              <a:t>Medicine</a:t>
            </a:r>
            <a:r>
              <a:rPr lang="en-US" dirty="0" smtClean="0"/>
              <a:t>, </a:t>
            </a:r>
            <a:r>
              <a:rPr lang="en-US" dirty="0"/>
              <a:t>2012</a:t>
            </a:r>
            <a:r>
              <a:rPr lang="en-US" dirty="0" smtClean="0"/>
              <a:t>; 31:3959-3971.</a:t>
            </a:r>
          </a:p>
          <a:p>
            <a:r>
              <a:rPr lang="en-US" dirty="0" smtClean="0"/>
              <a:t>Ding X, Wu J. Cancer immunotherapy trial design with long-term survivors</a:t>
            </a:r>
            <a:r>
              <a:rPr lang="en-US" dirty="0"/>
              <a:t>, </a:t>
            </a:r>
            <a:r>
              <a:rPr lang="en-US" i="1" dirty="0"/>
              <a:t>Pharmaceutical Statistics</a:t>
            </a:r>
            <a:r>
              <a:rPr lang="en-US" dirty="0"/>
              <a:t>, </a:t>
            </a:r>
            <a:r>
              <a:rPr lang="en-US" dirty="0" smtClean="0"/>
              <a:t>2019 (submit)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84" y="1309721"/>
            <a:ext cx="7556313" cy="4144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Survival Model: PHM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6" y="1116437"/>
            <a:ext cx="5381625" cy="53721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52454" y="3209543"/>
            <a:ext cx="155461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 Trial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Schoenfeld</a:t>
            </a:r>
            <a:r>
              <a:rPr lang="en-US" dirty="0" smtClean="0"/>
              <a:t> formula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Sample size :         </a:t>
            </a:r>
            <a:r>
              <a:rPr lang="en-US" b="1" dirty="0" smtClean="0"/>
              <a:t>N=d/p</a:t>
            </a:r>
          </a:p>
          <a:p>
            <a:r>
              <a:rPr lang="en-US" dirty="0" smtClean="0"/>
              <a:t>Log-rank test is most powerful test under PH model</a:t>
            </a:r>
          </a:p>
          <a:p>
            <a:r>
              <a:rPr lang="en-US" dirty="0" smtClean="0"/>
              <a:t>Event-driven design is robust against survival, censoring and accrual distributions.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8" y="2623116"/>
            <a:ext cx="3542083" cy="12254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29566" y="3567448"/>
            <a:ext cx="12879" cy="643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Immunotherapies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404" y="1543319"/>
            <a:ext cx="6845190" cy="3843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72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Melanoma Trial </a:t>
            </a:r>
            <a:endParaRPr lang="en-US" dirty="0"/>
          </a:p>
        </p:txBody>
      </p:sp>
      <p:pic>
        <p:nvPicPr>
          <p:cNvPr id="6" name="Content Placeholder 3" descr="Fig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4" y="1662881"/>
            <a:ext cx="6297769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6755" y="5959621"/>
            <a:ext cx="497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    Robert et al NEJM 2011; 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/>
              </a:rPr>
              <a:t>Maio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et al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JCO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948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Melanoma Trial </a:t>
            </a:r>
            <a:endParaRPr lang="en-US" dirty="0"/>
          </a:p>
        </p:txBody>
      </p:sp>
      <p:pic>
        <p:nvPicPr>
          <p:cNvPr id="6" name="Content Placeholder 3" descr="Fig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4" y="1662881"/>
            <a:ext cx="6297769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6755" y="5959621"/>
            <a:ext cx="497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    Robert et al NEJM 2011;  </a:t>
            </a:r>
            <a:r>
              <a:rPr lang="en-US" b="1" dirty="0" err="1" smtClean="0">
                <a:solidFill>
                  <a:prstClr val="black"/>
                </a:solidFill>
                <a:latin typeface="Calibri" panose="020F0502020204030204"/>
              </a:rPr>
              <a:t>Maio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et al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JCO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2015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64439" y="2987899"/>
            <a:ext cx="1004553" cy="77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17476" y="273447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Immunotherapy </a:t>
            </a:r>
            <a:r>
              <a:rPr lang="en-US" dirty="0"/>
              <a:t>T</a:t>
            </a:r>
            <a:r>
              <a:rPr lang="en-US" dirty="0" smtClean="0"/>
              <a:t>rial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Survival distribution function has a plateau.  </a:t>
            </a:r>
            <a:r>
              <a:rPr lang="en-US" dirty="0" smtClean="0">
                <a:solidFill>
                  <a:srgbClr val="FF0000"/>
                </a:solidFill>
              </a:rPr>
              <a:t>Observed!</a:t>
            </a:r>
          </a:p>
          <a:p>
            <a:r>
              <a:rPr lang="en-US" dirty="0" smtClean="0"/>
              <a:t>Proportional hazards assumption is violated, </a:t>
            </a:r>
            <a:r>
              <a:rPr lang="en-US" dirty="0" smtClean="0">
                <a:solidFill>
                  <a:srgbClr val="FF0000"/>
                </a:solidFill>
              </a:rPr>
              <a:t>How?</a:t>
            </a:r>
          </a:p>
          <a:p>
            <a:r>
              <a:rPr lang="en-US" dirty="0"/>
              <a:t>S</a:t>
            </a:r>
            <a:r>
              <a:rPr lang="en-US" dirty="0" smtClean="0"/>
              <a:t>ingle measure hazard ratio may not quantify the treatment effect. </a:t>
            </a:r>
            <a:r>
              <a:rPr lang="en-US" dirty="0" smtClean="0">
                <a:solidFill>
                  <a:srgbClr val="FF0000"/>
                </a:solidFill>
              </a:rPr>
              <a:t>What else?</a:t>
            </a:r>
          </a:p>
          <a:p>
            <a:r>
              <a:rPr lang="en-US" dirty="0" smtClean="0"/>
              <a:t> Standard log-rank test is inefficient. </a:t>
            </a:r>
            <a:r>
              <a:rPr lang="en-US" dirty="0" smtClean="0">
                <a:solidFill>
                  <a:srgbClr val="FF0000"/>
                </a:solidFill>
              </a:rPr>
              <a:t>Why? </a:t>
            </a:r>
          </a:p>
          <a:p>
            <a:r>
              <a:rPr lang="en-US" dirty="0" smtClean="0"/>
              <a:t>Weighted log-rank test is more efficient with an adequate choice of the weight function.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Log-Rank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24" y="1500355"/>
            <a:ext cx="7465377" cy="428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38" y="1860040"/>
            <a:ext cx="4973273" cy="8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MCC Site Visit Color Scheme">
      <a:dk1>
        <a:srgbClr val="000000"/>
      </a:dk1>
      <a:lt1>
        <a:srgbClr val="FFFFFF"/>
      </a:lt1>
      <a:dk2>
        <a:srgbClr val="91ADDC"/>
      </a:dk2>
      <a:lt2>
        <a:srgbClr val="DF8400"/>
      </a:lt2>
      <a:accent1>
        <a:srgbClr val="0032A0"/>
      </a:accent1>
      <a:accent2>
        <a:srgbClr val="BF0000"/>
      </a:accent2>
      <a:accent3>
        <a:srgbClr val="656469"/>
      </a:accent3>
      <a:accent4>
        <a:srgbClr val="FFCE0F"/>
      </a:accent4>
      <a:accent5>
        <a:srgbClr val="66A91E"/>
      </a:accent5>
      <a:accent6>
        <a:srgbClr val="67448F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6980</TotalTime>
  <Words>1459</Words>
  <Application>Microsoft Office PowerPoint</Application>
  <PresentationFormat>On-screen Show (4:3)</PresentationFormat>
  <Paragraphs>141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Courier New</vt:lpstr>
      <vt:lpstr>Didot</vt:lpstr>
      <vt:lpstr>Franklin Gothic Book</vt:lpstr>
      <vt:lpstr>Franklin Gothic Demi</vt:lpstr>
      <vt:lpstr>Franklin Gothic Medium</vt:lpstr>
      <vt:lpstr>Franklin Gothic Medium Regular</vt:lpstr>
      <vt:lpstr>PingFangSC-Regular</vt:lpstr>
      <vt:lpstr>Rockwell</vt:lpstr>
      <vt:lpstr>Wingdings</vt:lpstr>
      <vt:lpstr>Advantage</vt:lpstr>
      <vt:lpstr>PowerPoint Presentation</vt:lpstr>
      <vt:lpstr>Outline</vt:lpstr>
      <vt:lpstr>Traditional Survival Model: PHM  </vt:lpstr>
      <vt:lpstr>Event-Driven Trial Design</vt:lpstr>
      <vt:lpstr>Immunotherapies </vt:lpstr>
      <vt:lpstr>Case Study: Melanoma Trial </vt:lpstr>
      <vt:lpstr>Case Study: Melanoma Trial </vt:lpstr>
      <vt:lpstr>Challenge of Immunotherapy Trial Design</vt:lpstr>
      <vt:lpstr>Weighted Log-Rank Test</vt:lpstr>
      <vt:lpstr>A General Sample Size Formula </vt:lpstr>
      <vt:lpstr>A General Sample Size Formula </vt:lpstr>
      <vt:lpstr>A General Sample Size Formula </vt:lpstr>
      <vt:lpstr>Proportional Hazards Cure Rate Model</vt:lpstr>
      <vt:lpstr>Proportional Hazards Cure Rate Model</vt:lpstr>
      <vt:lpstr>Change Sign Weighted LRT </vt:lpstr>
      <vt:lpstr>Simulation</vt:lpstr>
      <vt:lpstr>Simulation</vt:lpstr>
      <vt:lpstr>Sample Size vs Length of Follow-up</vt:lpstr>
      <vt:lpstr>Empirical Power vs Length of Follow-up</vt:lpstr>
      <vt:lpstr>Case Study: Melanoma Trial </vt:lpstr>
      <vt:lpstr>PowerPoint Presentation</vt:lpstr>
      <vt:lpstr>Case Study: Melanoma Trial </vt:lpstr>
      <vt:lpstr>Issues of Design and Analysis</vt:lpstr>
      <vt:lpstr>Case Study: Design under PHCRM</vt:lpstr>
      <vt:lpstr>Conclusion</vt:lpstr>
      <vt:lpstr>Reference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 Rogers</dc:creator>
  <cp:lastModifiedBy>Wu, Jianrong</cp:lastModifiedBy>
  <cp:revision>339</cp:revision>
  <cp:lastPrinted>2019-02-28T14:46:39Z</cp:lastPrinted>
  <dcterms:created xsi:type="dcterms:W3CDTF">2012-10-30T14:31:44Z</dcterms:created>
  <dcterms:modified xsi:type="dcterms:W3CDTF">2020-04-21T14:31:37Z</dcterms:modified>
</cp:coreProperties>
</file>